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275" r:id="rId3"/>
    <p:sldId id="299" r:id="rId4"/>
    <p:sldId id="289" r:id="rId5"/>
    <p:sldId id="301" r:id="rId6"/>
    <p:sldId id="303" r:id="rId7"/>
    <p:sldId id="283" r:id="rId8"/>
    <p:sldId id="284" r:id="rId9"/>
    <p:sldId id="304" r:id="rId10"/>
    <p:sldId id="302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56B"/>
    <a:srgbClr val="D99921"/>
    <a:srgbClr val="F5C376"/>
    <a:srgbClr val="F2AE54"/>
    <a:srgbClr val="0E0E0E"/>
    <a:srgbClr val="EE95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378" y="9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B4C4AC-6085-4D3A-964F-A8376474DA68}" type="doc">
      <dgm:prSet loTypeId="urn:microsoft.com/office/officeart/2005/8/layout/chevron1" loCatId="process" qsTypeId="urn:microsoft.com/office/officeart/2005/8/quickstyle/simple3" qsCatId="simple" csTypeId="urn:microsoft.com/office/officeart/2005/8/colors/accent4_2" csCatId="accent4" phldr="1"/>
      <dgm:spPr/>
    </dgm:pt>
    <dgm:pt modelId="{6E2F29D2-BE8B-4345-8738-0A83B57BDB95}">
      <dgm:prSet phldrT="[文本]"/>
      <dgm:spPr/>
      <dgm:t>
        <a:bodyPr/>
        <a:lstStyle/>
        <a:p>
          <a:r>
            <a:rPr lang="zh-CN" altLang="en-US" dirty="0"/>
            <a:t>拿到输入内容 </a:t>
          </a:r>
        </a:p>
      </dgm:t>
    </dgm:pt>
    <dgm:pt modelId="{590E6244-2207-4501-9DDC-93A8B4169267}" type="parTrans" cxnId="{9814BAC8-9E7F-474E-83E9-342C2CB34A97}">
      <dgm:prSet/>
      <dgm:spPr/>
      <dgm:t>
        <a:bodyPr/>
        <a:lstStyle/>
        <a:p>
          <a:endParaRPr lang="zh-CN" altLang="en-US"/>
        </a:p>
      </dgm:t>
    </dgm:pt>
    <dgm:pt modelId="{35A1ED77-E928-4DB1-9E4D-370CDDFCC6C1}" type="sibTrans" cxnId="{9814BAC8-9E7F-474E-83E9-342C2CB34A97}">
      <dgm:prSet/>
      <dgm:spPr/>
      <dgm:t>
        <a:bodyPr/>
        <a:lstStyle/>
        <a:p>
          <a:endParaRPr lang="zh-CN" altLang="en-US"/>
        </a:p>
      </dgm:t>
    </dgm:pt>
    <dgm:pt modelId="{CDD4C918-3FCA-4A1B-9D3F-21F62C56B18F}">
      <dgm:prSet phldrT="[文本]"/>
      <dgm:spPr/>
      <dgm:t>
        <a:bodyPr/>
        <a:lstStyle/>
        <a:p>
          <a:r>
            <a:rPr lang="zh-CN" altLang="en-US" dirty="0"/>
            <a:t>ajax请求</a:t>
          </a:r>
        </a:p>
      </dgm:t>
    </dgm:pt>
    <dgm:pt modelId="{BC0688DF-9A91-4811-B3F1-1A10C8341F6E}" type="parTrans" cxnId="{482638BD-5400-4E0C-9339-EE90623DB899}">
      <dgm:prSet/>
      <dgm:spPr/>
      <dgm:t>
        <a:bodyPr/>
        <a:lstStyle/>
        <a:p>
          <a:endParaRPr lang="zh-CN" altLang="en-US"/>
        </a:p>
      </dgm:t>
    </dgm:pt>
    <dgm:pt modelId="{44478BAE-CC90-4696-9B47-3FC8F624A47E}" type="sibTrans" cxnId="{482638BD-5400-4E0C-9339-EE90623DB899}">
      <dgm:prSet/>
      <dgm:spPr/>
      <dgm:t>
        <a:bodyPr/>
        <a:lstStyle/>
        <a:p>
          <a:endParaRPr lang="zh-CN" altLang="en-US"/>
        </a:p>
      </dgm:t>
    </dgm:pt>
    <dgm:pt modelId="{50400B99-B5A0-40B1-BCE8-ED04014C1F9A}">
      <dgm:prSet phldrT="[文本]"/>
      <dgm:spPr/>
      <dgm:t>
        <a:bodyPr/>
        <a:lstStyle/>
        <a:p>
          <a:r>
            <a:rPr lang="zh-CN" altLang="en-US" dirty="0"/>
            <a:t>返回的结果输出H5部</a:t>
          </a:r>
        </a:p>
      </dgm:t>
    </dgm:pt>
    <dgm:pt modelId="{B75EC3F8-02B0-4DED-8C50-BA948661782D}" type="parTrans" cxnId="{5EB9CF04-D987-44BB-8892-DB4B7605487F}">
      <dgm:prSet/>
      <dgm:spPr/>
      <dgm:t>
        <a:bodyPr/>
        <a:lstStyle/>
        <a:p>
          <a:endParaRPr lang="zh-CN" altLang="en-US"/>
        </a:p>
      </dgm:t>
    </dgm:pt>
    <dgm:pt modelId="{8C14D9E5-AABA-413F-9340-B7DD86E0B2DB}" type="sibTrans" cxnId="{5EB9CF04-D987-44BB-8892-DB4B7605487F}">
      <dgm:prSet/>
      <dgm:spPr/>
      <dgm:t>
        <a:bodyPr/>
        <a:lstStyle/>
        <a:p>
          <a:endParaRPr lang="zh-CN" altLang="en-US"/>
        </a:p>
      </dgm:t>
    </dgm:pt>
    <dgm:pt modelId="{A649B9C0-F2F2-433C-949C-1C784B86541A}" type="pres">
      <dgm:prSet presAssocID="{8DB4C4AC-6085-4D3A-964F-A8376474DA68}" presName="Name0" presStyleCnt="0">
        <dgm:presLayoutVars>
          <dgm:dir/>
          <dgm:animLvl val="lvl"/>
          <dgm:resizeHandles val="exact"/>
        </dgm:presLayoutVars>
      </dgm:prSet>
      <dgm:spPr/>
    </dgm:pt>
    <dgm:pt modelId="{27F3AE43-D2B9-43ED-9C01-B2DB9BC56D5B}" type="pres">
      <dgm:prSet presAssocID="{6E2F29D2-BE8B-4345-8738-0A83B57BDB95}" presName="parTxOnly" presStyleLbl="node1" presStyleIdx="0" presStyleCnt="3" custLinFactNeighborX="-12953" custLinFactNeighborY="79876">
        <dgm:presLayoutVars>
          <dgm:chMax val="0"/>
          <dgm:chPref val="0"/>
          <dgm:bulletEnabled val="1"/>
        </dgm:presLayoutVars>
      </dgm:prSet>
      <dgm:spPr/>
    </dgm:pt>
    <dgm:pt modelId="{E92C9A39-56EC-4B9E-A700-CE262AAA4536}" type="pres">
      <dgm:prSet presAssocID="{35A1ED77-E928-4DB1-9E4D-370CDDFCC6C1}" presName="parTxOnlySpace" presStyleCnt="0"/>
      <dgm:spPr/>
    </dgm:pt>
    <dgm:pt modelId="{A2556B68-CF1E-4771-977E-2BC8AFB7D759}" type="pres">
      <dgm:prSet presAssocID="{CDD4C918-3FCA-4A1B-9D3F-21F62C56B18F}" presName="parTxOnly" presStyleLbl="node1" presStyleIdx="1" presStyleCnt="3" custLinFactNeighborX="16207" custLinFactNeighborY="80955">
        <dgm:presLayoutVars>
          <dgm:chMax val="0"/>
          <dgm:chPref val="0"/>
          <dgm:bulletEnabled val="1"/>
        </dgm:presLayoutVars>
      </dgm:prSet>
      <dgm:spPr/>
    </dgm:pt>
    <dgm:pt modelId="{9C4EC973-F0C1-483E-B062-7F34526C6089}" type="pres">
      <dgm:prSet presAssocID="{44478BAE-CC90-4696-9B47-3FC8F624A47E}" presName="parTxOnlySpace" presStyleCnt="0"/>
      <dgm:spPr/>
    </dgm:pt>
    <dgm:pt modelId="{4FB5C2AF-CB47-4A9F-B78D-96FD7597E140}" type="pres">
      <dgm:prSet presAssocID="{50400B99-B5A0-40B1-BCE8-ED04014C1F9A}" presName="parTxOnly" presStyleLbl="node1" presStyleIdx="2" presStyleCnt="3" custLinFactNeighborX="51811" custLinFactNeighborY="79876">
        <dgm:presLayoutVars>
          <dgm:chMax val="0"/>
          <dgm:chPref val="0"/>
          <dgm:bulletEnabled val="1"/>
        </dgm:presLayoutVars>
      </dgm:prSet>
      <dgm:spPr/>
    </dgm:pt>
  </dgm:ptLst>
  <dgm:cxnLst>
    <dgm:cxn modelId="{E399BADE-93A9-4C94-94C3-C0E5DE44870B}" type="presOf" srcId="{6E2F29D2-BE8B-4345-8738-0A83B57BDB95}" destId="{27F3AE43-D2B9-43ED-9C01-B2DB9BC56D5B}" srcOrd="0" destOrd="0" presId="urn:microsoft.com/office/officeart/2005/8/layout/chevron1"/>
    <dgm:cxn modelId="{482638BD-5400-4E0C-9339-EE90623DB899}" srcId="{8DB4C4AC-6085-4D3A-964F-A8376474DA68}" destId="{CDD4C918-3FCA-4A1B-9D3F-21F62C56B18F}" srcOrd="1" destOrd="0" parTransId="{BC0688DF-9A91-4811-B3F1-1A10C8341F6E}" sibTransId="{44478BAE-CC90-4696-9B47-3FC8F624A47E}"/>
    <dgm:cxn modelId="{EF6CB1EE-3A21-4D10-AF2C-F4854AECA1C0}" type="presOf" srcId="{8DB4C4AC-6085-4D3A-964F-A8376474DA68}" destId="{A649B9C0-F2F2-433C-949C-1C784B86541A}" srcOrd="0" destOrd="0" presId="urn:microsoft.com/office/officeart/2005/8/layout/chevron1"/>
    <dgm:cxn modelId="{5EB9CF04-D987-44BB-8892-DB4B7605487F}" srcId="{8DB4C4AC-6085-4D3A-964F-A8376474DA68}" destId="{50400B99-B5A0-40B1-BCE8-ED04014C1F9A}" srcOrd="2" destOrd="0" parTransId="{B75EC3F8-02B0-4DED-8C50-BA948661782D}" sibTransId="{8C14D9E5-AABA-413F-9340-B7DD86E0B2DB}"/>
    <dgm:cxn modelId="{571971A7-3FDD-40D0-BCB8-8365F8696DC0}" type="presOf" srcId="{50400B99-B5A0-40B1-BCE8-ED04014C1F9A}" destId="{4FB5C2AF-CB47-4A9F-B78D-96FD7597E140}" srcOrd="0" destOrd="0" presId="urn:microsoft.com/office/officeart/2005/8/layout/chevron1"/>
    <dgm:cxn modelId="{4B5B8908-44DA-47DC-AACB-680D312E2326}" type="presOf" srcId="{CDD4C918-3FCA-4A1B-9D3F-21F62C56B18F}" destId="{A2556B68-CF1E-4771-977E-2BC8AFB7D759}" srcOrd="0" destOrd="0" presId="urn:microsoft.com/office/officeart/2005/8/layout/chevron1"/>
    <dgm:cxn modelId="{9814BAC8-9E7F-474E-83E9-342C2CB34A97}" srcId="{8DB4C4AC-6085-4D3A-964F-A8376474DA68}" destId="{6E2F29D2-BE8B-4345-8738-0A83B57BDB95}" srcOrd="0" destOrd="0" parTransId="{590E6244-2207-4501-9DDC-93A8B4169267}" sibTransId="{35A1ED77-E928-4DB1-9E4D-370CDDFCC6C1}"/>
    <dgm:cxn modelId="{0A2922D9-4D7A-4EB5-9542-C76C25D0AC81}" type="presParOf" srcId="{A649B9C0-F2F2-433C-949C-1C784B86541A}" destId="{27F3AE43-D2B9-43ED-9C01-B2DB9BC56D5B}" srcOrd="0" destOrd="0" presId="urn:microsoft.com/office/officeart/2005/8/layout/chevron1"/>
    <dgm:cxn modelId="{0174CF2A-E48D-4A89-8E87-BD814CBBC10C}" type="presParOf" srcId="{A649B9C0-F2F2-433C-949C-1C784B86541A}" destId="{E92C9A39-56EC-4B9E-A700-CE262AAA4536}" srcOrd="1" destOrd="0" presId="urn:microsoft.com/office/officeart/2005/8/layout/chevron1"/>
    <dgm:cxn modelId="{99D1C48A-6990-420E-9832-5D1420444F02}" type="presParOf" srcId="{A649B9C0-F2F2-433C-949C-1C784B86541A}" destId="{A2556B68-CF1E-4771-977E-2BC8AFB7D759}" srcOrd="2" destOrd="0" presId="urn:microsoft.com/office/officeart/2005/8/layout/chevron1"/>
    <dgm:cxn modelId="{D2B4367A-38CE-4039-AA9E-77BD01D089FE}" type="presParOf" srcId="{A649B9C0-F2F2-433C-949C-1C784B86541A}" destId="{9C4EC973-F0C1-483E-B062-7F34526C6089}" srcOrd="3" destOrd="0" presId="urn:microsoft.com/office/officeart/2005/8/layout/chevron1"/>
    <dgm:cxn modelId="{AB254EE6-4A3F-4F89-ACFB-6F72AD556156}" type="presParOf" srcId="{A649B9C0-F2F2-433C-949C-1C784B86541A}" destId="{4FB5C2AF-CB47-4A9F-B78D-96FD7597E14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F3AE43-D2B9-43ED-9C01-B2DB9BC56D5B}">
      <dsp:nvSpPr>
        <dsp:cNvPr id="0" name=""/>
        <dsp:cNvSpPr/>
      </dsp:nvSpPr>
      <dsp:spPr>
        <a:xfrm>
          <a:off x="0" y="3056033"/>
          <a:ext cx="2901156" cy="1160462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拿到输入内容 </a:t>
          </a:r>
        </a:p>
      </dsp:txBody>
      <dsp:txXfrm>
        <a:off x="580231" y="3056033"/>
        <a:ext cx="1740694" cy="1160462"/>
      </dsp:txXfrm>
    </dsp:sp>
    <dsp:sp modelId="{A2556B68-CF1E-4771-977E-2BC8AFB7D759}">
      <dsp:nvSpPr>
        <dsp:cNvPr id="0" name=""/>
        <dsp:cNvSpPr/>
      </dsp:nvSpPr>
      <dsp:spPr>
        <a:xfrm>
          <a:off x="2660440" y="3068554"/>
          <a:ext cx="2901156" cy="1160462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ajax请求</a:t>
          </a:r>
        </a:p>
      </dsp:txBody>
      <dsp:txXfrm>
        <a:off x="3240671" y="3068554"/>
        <a:ext cx="1740694" cy="1160462"/>
      </dsp:txXfrm>
    </dsp:sp>
    <dsp:sp modelId="{4FB5C2AF-CB47-4A9F-B78D-96FD7597E140}">
      <dsp:nvSpPr>
        <dsp:cNvPr id="0" name=""/>
        <dsp:cNvSpPr/>
      </dsp:nvSpPr>
      <dsp:spPr>
        <a:xfrm>
          <a:off x="5226843" y="3056033"/>
          <a:ext cx="2901156" cy="1160462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返回的结果输出H5部</a:t>
          </a:r>
        </a:p>
      </dsp:txBody>
      <dsp:txXfrm>
        <a:off x="5807074" y="3056033"/>
        <a:ext cx="1740694" cy="1160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281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3769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809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096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487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669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847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4372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945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17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551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B4DA8-B46A-446F-AFBE-6A90DFC8FA2C}" type="datetimeFigureOut">
              <a:rPr lang="zh-CN" altLang="en-US" smtClean="0"/>
              <a:t>2019/6/3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2E170-9A08-445E-9777-70FD7E6301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871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60772">
            <a:off x="2330001" y="-169684"/>
            <a:ext cx="7286901" cy="6858000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3984928" y="2443708"/>
            <a:ext cx="42221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gradFill flip="none" rotWithShape="1"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语音识别</a:t>
            </a:r>
            <a:endParaRPr lang="en-US" altLang="zh-CN" sz="6000" dirty="0">
              <a:gradFill flip="none" rotWithShape="1"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6000" dirty="0">
                <a:gradFill flip="none" rotWithShape="1"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  <a:tileRect/>
                </a:gradFill>
                <a:latin typeface="微软雅黑" pitchFamily="34" charset="-122"/>
                <a:ea typeface="微软雅黑" pitchFamily="34" charset="-122"/>
              </a:rPr>
              <a:t>翻译软件</a:t>
            </a:r>
            <a:endParaRPr lang="en-US" altLang="zh-CN" sz="6000" dirty="0">
              <a:gradFill flip="none" rotWithShape="1"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  <a:tileRect/>
              </a:gra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502847" y="4457859"/>
            <a:ext cx="318629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itchFamily="34" charset="-122"/>
                <a:ea typeface="微软雅黑" pitchFamily="34" charset="-122"/>
              </a:rPr>
              <a:t>光华小组</a:t>
            </a:r>
            <a:endParaRPr lang="en-US" altLang="zh-CN" sz="2400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400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itchFamily="34" charset="-122"/>
                <a:ea typeface="微软雅黑" pitchFamily="34" charset="-122"/>
              </a:rPr>
              <a:t>主讲人：尹成睿</a:t>
            </a:r>
            <a:endParaRPr lang="en-US" altLang="zh-CN" sz="2400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zh-CN" altLang="en-US" sz="1000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27759" y="593108"/>
            <a:ext cx="1490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CE56B"/>
                </a:solidFill>
              </a:rPr>
              <a:t>项目总结</a:t>
            </a:r>
            <a:endParaRPr lang="en-US" altLang="zh-CN" dirty="0">
              <a:solidFill>
                <a:srgbClr val="FCE56B"/>
              </a:solidFill>
            </a:endParaRPr>
          </a:p>
          <a:p>
            <a:endParaRPr lang="en-US" altLang="zh-CN" dirty="0">
              <a:solidFill>
                <a:srgbClr val="FCE56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1249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60772">
            <a:off x="3765096" y="1131118"/>
            <a:ext cx="4661810" cy="4387421"/>
          </a:xfrm>
          <a:prstGeom prst="rect">
            <a:avLst/>
          </a:prstGeom>
        </p:spPr>
      </p:pic>
      <p:sp>
        <p:nvSpPr>
          <p:cNvPr id="22" name="TextBox 32"/>
          <p:cNvSpPr txBox="1">
            <a:spLocks noChangeArrowheads="1"/>
          </p:cNvSpPr>
          <p:nvPr/>
        </p:nvSpPr>
        <p:spPr bwMode="auto">
          <a:xfrm>
            <a:off x="5080338" y="2828835"/>
            <a:ext cx="203132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7200" b="1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23198542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60772">
            <a:off x="3772718" y="-456686"/>
            <a:ext cx="4333343" cy="4078288"/>
          </a:xfrm>
          <a:prstGeom prst="rect">
            <a:avLst/>
          </a:prstGeom>
        </p:spPr>
      </p:pic>
      <p:sp>
        <p:nvSpPr>
          <p:cNvPr id="20" name="TextBox 31"/>
          <p:cNvSpPr txBox="1">
            <a:spLocks noChangeArrowheads="1"/>
          </p:cNvSpPr>
          <p:nvPr/>
        </p:nvSpPr>
        <p:spPr bwMode="auto">
          <a:xfrm flipV="1">
            <a:off x="10806320" y="4989800"/>
            <a:ext cx="45719" cy="669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1500"/>
              </a:lnSpc>
            </a:pPr>
            <a:endParaRPr lang="en-US" altLang="zh-CN" sz="2400" dirty="0">
              <a:solidFill>
                <a:srgbClr val="FCE56B"/>
              </a:solidFill>
            </a:endParaRPr>
          </a:p>
          <a:p>
            <a:pPr algn="ctr" eaLnBrk="1" hangingPunct="1">
              <a:lnSpc>
                <a:spcPts val="1500"/>
              </a:lnSpc>
            </a:pPr>
            <a:br>
              <a:rPr lang="zh-CN" altLang="en-US" sz="2400" dirty="0">
                <a:solidFill>
                  <a:srgbClr val="FCE56B"/>
                </a:solidFill>
              </a:rPr>
            </a:br>
            <a:endParaRPr lang="zh-CN" altLang="en-US" sz="2400" dirty="0">
              <a:solidFill>
                <a:srgbClr val="FCE56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32"/>
          <p:cNvSpPr txBox="1">
            <a:spLocks noChangeArrowheads="1"/>
          </p:cNvSpPr>
          <p:nvPr/>
        </p:nvSpPr>
        <p:spPr bwMode="auto">
          <a:xfrm>
            <a:off x="5939389" y="2969915"/>
            <a:ext cx="6058421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600" dirty="0">
                <a:solidFill>
                  <a:srgbClr val="FCE56B"/>
                </a:solidFill>
              </a:rPr>
              <a:t>mui  </a:t>
            </a:r>
            <a:br>
              <a:rPr lang="zh-CN" altLang="en-US" sz="3600" dirty="0">
                <a:solidFill>
                  <a:srgbClr val="FCE56B"/>
                </a:solidFill>
              </a:rPr>
            </a:br>
            <a:r>
              <a:rPr lang="zh-CN" altLang="en-US" sz="3600" dirty="0">
                <a:solidFill>
                  <a:srgbClr val="FCE56B"/>
                </a:solidFill>
              </a:rPr>
              <a:t>jQuery  </a:t>
            </a:r>
            <a:br>
              <a:rPr lang="zh-CN" altLang="en-US" sz="3600" dirty="0">
                <a:solidFill>
                  <a:srgbClr val="FCE56B"/>
                </a:solidFill>
              </a:rPr>
            </a:br>
            <a:r>
              <a:rPr lang="zh-CN" altLang="en-US" sz="3600" dirty="0">
                <a:solidFill>
                  <a:srgbClr val="FCE56B"/>
                </a:solidFill>
              </a:rPr>
              <a:t>vue</a:t>
            </a:r>
            <a:br>
              <a:rPr lang="zh-CN" altLang="en-US" sz="3600" dirty="0">
                <a:solidFill>
                  <a:srgbClr val="FCE56B"/>
                </a:solidFill>
              </a:rPr>
            </a:br>
            <a:r>
              <a:rPr lang="zh-CN" altLang="en-US" sz="3600" dirty="0">
                <a:solidFill>
                  <a:srgbClr val="FCE56B"/>
                </a:solidFill>
              </a:rPr>
              <a:t>HBuilder开发  </a:t>
            </a:r>
            <a:br>
              <a:rPr lang="zh-CN" altLang="en-US" sz="3600" dirty="0">
                <a:solidFill>
                  <a:srgbClr val="FCE56B"/>
                </a:solidFill>
              </a:rPr>
            </a:br>
            <a:r>
              <a:rPr lang="zh-CN" altLang="en-US" sz="3600" dirty="0">
                <a:solidFill>
                  <a:srgbClr val="FCE56B"/>
                </a:solidFill>
              </a:rPr>
              <a:t>百度翻译api接口（自行申请）</a:t>
            </a:r>
            <a:endParaRPr lang="zh-CN" altLang="en-US" sz="3600" b="1" dirty="0">
              <a:solidFill>
                <a:srgbClr val="FCE56B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TextBox 32"/>
          <p:cNvSpPr txBox="1">
            <a:spLocks noChangeArrowheads="1"/>
          </p:cNvSpPr>
          <p:nvPr/>
        </p:nvSpPr>
        <p:spPr bwMode="auto">
          <a:xfrm>
            <a:off x="4618672" y="1131674"/>
            <a:ext cx="295465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7200" b="1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技术点</a:t>
            </a:r>
          </a:p>
        </p:txBody>
      </p:sp>
      <p:pic>
        <p:nvPicPr>
          <p:cNvPr id="7" name="图片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45" y="658059"/>
            <a:ext cx="3204516" cy="580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3434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05425" y="-3387175"/>
            <a:ext cx="3528120" cy="9632517"/>
          </a:xfrm>
          <a:prstGeom prst="rect">
            <a:avLst/>
          </a:prstGeom>
        </p:spPr>
      </p:pic>
      <p:sp>
        <p:nvSpPr>
          <p:cNvPr id="22" name="TextBox 32"/>
          <p:cNvSpPr txBox="1">
            <a:spLocks noChangeArrowheads="1"/>
          </p:cNvSpPr>
          <p:nvPr/>
        </p:nvSpPr>
        <p:spPr bwMode="auto">
          <a:xfrm>
            <a:off x="3503231" y="913091"/>
            <a:ext cx="5269391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7200" dirty="0" err="1">
                <a:solidFill>
                  <a:srgbClr val="FCE56B"/>
                </a:solidFill>
              </a:rPr>
              <a:t>Hbulider</a:t>
            </a:r>
            <a:r>
              <a:rPr lang="zh-CN" altLang="en-US" sz="7200" dirty="0">
                <a:solidFill>
                  <a:srgbClr val="FCE56B"/>
                </a:solidFill>
              </a:rPr>
              <a:t>开发</a:t>
            </a:r>
            <a:endParaRPr lang="zh-CN" altLang="en-US" sz="7200" b="1" dirty="0">
              <a:solidFill>
                <a:srgbClr val="FCE56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904" y="3332574"/>
            <a:ext cx="4670425" cy="323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791" y="2783299"/>
            <a:ext cx="3848100" cy="378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0304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图片 7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81" y="291158"/>
            <a:ext cx="2828545" cy="908957"/>
          </a:xfrm>
          <a:prstGeom prst="rect">
            <a:avLst/>
          </a:prstGeom>
        </p:spPr>
      </p:pic>
      <p:sp>
        <p:nvSpPr>
          <p:cNvPr id="81" name="TextBox 76"/>
          <p:cNvSpPr txBox="1"/>
          <p:nvPr/>
        </p:nvSpPr>
        <p:spPr>
          <a:xfrm>
            <a:off x="943525" y="491050"/>
            <a:ext cx="1460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solidFill>
                  <a:srgbClr val="FCE56B"/>
                </a:solidFill>
              </a:rPr>
              <a:t>mui</a:t>
            </a:r>
            <a:r>
              <a:rPr lang="zh-CN" altLang="en-US" sz="2800" dirty="0">
                <a:solidFill>
                  <a:srgbClr val="FCE56B"/>
                </a:solidFill>
              </a:rPr>
              <a:t>框架</a:t>
            </a:r>
            <a:endParaRPr lang="zh-CN" altLang="en-US" sz="2800" dirty="0">
              <a:solidFill>
                <a:srgbClr val="FCE56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072132" y="0"/>
            <a:ext cx="5119868" cy="6858000"/>
          </a:xfrm>
          <a:prstGeom prst="rect">
            <a:avLst/>
          </a:prstGeom>
          <a:blipFill dpi="0" rotWithShape="1">
            <a:blip r:embed="rId4"/>
            <a:srcRect/>
            <a:stretch>
              <a:fillRect l="-9000" r="-18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Oval 22"/>
          <p:cNvSpPr>
            <a:spLocks noChangeArrowheads="1"/>
          </p:cNvSpPr>
          <p:nvPr/>
        </p:nvSpPr>
        <p:spPr bwMode="auto">
          <a:xfrm>
            <a:off x="1390308" y="1400007"/>
            <a:ext cx="567089" cy="565930"/>
          </a:xfrm>
          <a:prstGeom prst="ellipse">
            <a:avLst/>
          </a:prstGeom>
          <a:noFill/>
          <a:ln w="22225">
            <a:gradFill>
              <a:gsLst>
                <a:gs pos="0">
                  <a:srgbClr val="D99921"/>
                </a:gs>
                <a:gs pos="100000">
                  <a:srgbClr val="FCE56B"/>
                </a:gs>
              </a:gsLst>
              <a:lin ang="5400000" scaled="1"/>
            </a:gradFill>
          </a:ln>
        </p:spPr>
        <p:txBody>
          <a:bodyPr anchor="ctr"/>
          <a:lstStyle>
            <a:lvl1pPr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613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613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613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613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sz="310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文本框 1"/>
          <p:cNvSpPr txBox="1">
            <a:spLocks noChangeArrowheads="1"/>
          </p:cNvSpPr>
          <p:nvPr/>
        </p:nvSpPr>
        <p:spPr bwMode="auto">
          <a:xfrm>
            <a:off x="1427050" y="1444255"/>
            <a:ext cx="50462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000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000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27"/>
          <p:cNvSpPr>
            <a:spLocks noChangeArrowheads="1"/>
          </p:cNvSpPr>
          <p:nvPr/>
        </p:nvSpPr>
        <p:spPr bwMode="auto">
          <a:xfrm>
            <a:off x="1998936" y="1998013"/>
            <a:ext cx="447702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rgbClr val="FCE56B"/>
                </a:solidFill>
              </a:rPr>
              <a:t>轻量</a:t>
            </a:r>
          </a:p>
          <a:p>
            <a:r>
              <a:rPr lang="zh-CN" altLang="en-US" dirty="0">
                <a:solidFill>
                  <a:srgbClr val="FCE56B"/>
                </a:solidFill>
              </a:rPr>
              <a:t>追求性能体验，是我们开始启动MUI项目的首要目标，轻量必然是重要特征；</a:t>
            </a:r>
          </a:p>
          <a:p>
            <a:r>
              <a:rPr lang="zh-CN" altLang="en-US" dirty="0">
                <a:solidFill>
                  <a:srgbClr val="FCE56B"/>
                </a:solidFill>
              </a:rPr>
              <a:t>MUI不依赖任何第三方JS库，压缩后的JS和CSS文件仅有100+K和60+K</a:t>
            </a:r>
          </a:p>
        </p:txBody>
      </p:sp>
      <p:sp>
        <p:nvSpPr>
          <p:cNvPr id="14" name="文本框 1"/>
          <p:cNvSpPr txBox="1">
            <a:spLocks noChangeArrowheads="1"/>
          </p:cNvSpPr>
          <p:nvPr/>
        </p:nvSpPr>
        <p:spPr bwMode="auto">
          <a:xfrm>
            <a:off x="1998936" y="1431374"/>
            <a:ext cx="108919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000" b="1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endParaRPr lang="zh-CN" altLang="en-US" sz="1600" b="1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1329738" y="3821301"/>
            <a:ext cx="567089" cy="565930"/>
          </a:xfrm>
          <a:prstGeom prst="ellipse">
            <a:avLst/>
          </a:prstGeom>
          <a:noFill/>
          <a:ln w="22225">
            <a:gradFill>
              <a:gsLst>
                <a:gs pos="0">
                  <a:srgbClr val="D99921"/>
                </a:gs>
                <a:gs pos="100000">
                  <a:srgbClr val="FCE56B"/>
                </a:gs>
              </a:gsLst>
              <a:lin ang="5400000" scaled="1"/>
            </a:gradFill>
          </a:ln>
        </p:spPr>
        <p:txBody>
          <a:bodyPr anchor="ctr"/>
          <a:lstStyle>
            <a:lvl1pPr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613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613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613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613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613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sz="310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文本框 1"/>
          <p:cNvSpPr txBox="1">
            <a:spLocks noChangeArrowheads="1"/>
          </p:cNvSpPr>
          <p:nvPr/>
        </p:nvSpPr>
        <p:spPr bwMode="auto">
          <a:xfrm>
            <a:off x="1383157" y="3995936"/>
            <a:ext cx="50462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2000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000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7"/>
          <p:cNvSpPr>
            <a:spLocks noChangeArrowheads="1"/>
          </p:cNvSpPr>
          <p:nvPr/>
        </p:nvSpPr>
        <p:spPr bwMode="auto">
          <a:xfrm>
            <a:off x="1931671" y="4396046"/>
            <a:ext cx="4669545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FCE56B"/>
                </a:solidFill>
              </a:rPr>
              <a:t>mui是有在线打包的，在hbuilder里选择在线打包就可以生成apk，但是有些时候有特殊需求，比如我们需要调用一些只有java sdk的第三方服务，那就需要采用离线打包的方式，用java语言去调用第三方java sdk，再通过js调用java代码。</a:t>
            </a:r>
            <a:endParaRPr lang="en-US" altLang="zh-CN" sz="1600" dirty="0">
              <a:solidFill>
                <a:srgbClr val="FCE56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1"/>
          <p:cNvSpPr txBox="1">
            <a:spLocks noChangeArrowheads="1"/>
          </p:cNvSpPr>
          <p:nvPr/>
        </p:nvSpPr>
        <p:spPr bwMode="auto">
          <a:xfrm>
            <a:off x="1957397" y="3955525"/>
            <a:ext cx="108919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600" b="1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缺点</a:t>
            </a:r>
            <a:endParaRPr lang="en-US" altLang="zh-CN" sz="1600" b="1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b="1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415717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966" y="70844"/>
            <a:ext cx="6244106" cy="2625686"/>
          </a:xfrm>
          <a:prstGeom prst="rect">
            <a:avLst/>
          </a:prstGeom>
        </p:spPr>
      </p:pic>
      <p:sp>
        <p:nvSpPr>
          <p:cNvPr id="22" name="TextBox 32"/>
          <p:cNvSpPr txBox="1">
            <a:spLocks noChangeArrowheads="1"/>
          </p:cNvSpPr>
          <p:nvPr/>
        </p:nvSpPr>
        <p:spPr bwMode="auto">
          <a:xfrm>
            <a:off x="4466031" y="881154"/>
            <a:ext cx="387798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7200" b="1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实现原理</a:t>
            </a:r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224974187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52303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7F3AE43-D2B9-43ED-9C01-B2DB9BC56D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graphicEl>
                                              <a:dgm id="{27F3AE43-D2B9-43ED-9C01-B2DB9BC56D5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graphicEl>
                                              <a:dgm id="{27F3AE43-D2B9-43ED-9C01-B2DB9BC56D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graphicEl>
                                              <a:dgm id="{27F3AE43-D2B9-43ED-9C01-B2DB9BC56D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2556B68-CF1E-4771-977E-2BC8AFB7D7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graphicEl>
                                              <a:dgm id="{A2556B68-CF1E-4771-977E-2BC8AFB7D7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graphicEl>
                                              <a:dgm id="{A2556B68-CF1E-4771-977E-2BC8AFB7D7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graphicEl>
                                              <a:dgm id="{A2556B68-CF1E-4771-977E-2BC8AFB7D7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FB5C2AF-CB47-4A9F-B78D-96FD7597E1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graphicEl>
                                              <a:dgm id="{4FB5C2AF-CB47-4A9F-B78D-96FD7597E1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graphicEl>
                                              <a:dgm id="{4FB5C2AF-CB47-4A9F-B78D-96FD7597E1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graphicEl>
                                              <a:dgm id="{4FB5C2AF-CB47-4A9F-B78D-96FD7597E1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86022" y="-2342093"/>
            <a:ext cx="3143617" cy="6562512"/>
          </a:xfrm>
          <a:prstGeom prst="rect">
            <a:avLst/>
          </a:prstGeom>
        </p:spPr>
      </p:pic>
      <p:sp>
        <p:nvSpPr>
          <p:cNvPr id="22" name="TextBox 32"/>
          <p:cNvSpPr txBox="1">
            <a:spLocks noChangeArrowheads="1"/>
          </p:cNvSpPr>
          <p:nvPr/>
        </p:nvSpPr>
        <p:spPr bwMode="auto">
          <a:xfrm>
            <a:off x="4383652" y="338998"/>
            <a:ext cx="387798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7200" b="1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部分代码</a:t>
            </a:r>
          </a:p>
        </p:txBody>
      </p:sp>
      <p:pic>
        <p:nvPicPr>
          <p:cNvPr id="4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987" y="1539327"/>
            <a:ext cx="6896100" cy="65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18" y="2353991"/>
            <a:ext cx="5189538" cy="366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9556" y="4026940"/>
            <a:ext cx="6102350" cy="172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06698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图片 7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81" y="291159"/>
            <a:ext cx="575977" cy="569852"/>
          </a:xfrm>
          <a:prstGeom prst="rect">
            <a:avLst/>
          </a:prstGeom>
        </p:spPr>
      </p:pic>
      <p:sp>
        <p:nvSpPr>
          <p:cNvPr id="80" name="TextBox 76"/>
          <p:cNvSpPr txBox="1"/>
          <p:nvPr/>
        </p:nvSpPr>
        <p:spPr>
          <a:xfrm>
            <a:off x="873681" y="313529"/>
            <a:ext cx="2335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CE56B"/>
                </a:solidFill>
              </a:rPr>
              <a:t>AJAX</a:t>
            </a:r>
            <a:r>
              <a:rPr lang="zh-CN" altLang="en-US" sz="2800" dirty="0">
                <a:solidFill>
                  <a:srgbClr val="FCE56B"/>
                </a:solidFill>
              </a:rPr>
              <a:t>（异步）</a:t>
            </a:r>
            <a:endParaRPr lang="zh-CN" altLang="en-US" sz="2800" dirty="0">
              <a:solidFill>
                <a:srgbClr val="FCE56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稻壳儿小白白(http://dwz.cn/Wu2UP)"/>
          <p:cNvSpPr>
            <a:spLocks noChangeShapeType="1"/>
          </p:cNvSpPr>
          <p:nvPr/>
        </p:nvSpPr>
        <p:spPr bwMode="auto">
          <a:xfrm flipV="1">
            <a:off x="1747281" y="3393745"/>
            <a:ext cx="9166225" cy="0"/>
          </a:xfrm>
          <a:prstGeom prst="line">
            <a:avLst/>
          </a:prstGeom>
          <a:noFill/>
          <a:ln w="12700">
            <a:gradFill>
              <a:gsLst>
                <a:gs pos="0">
                  <a:srgbClr val="FCE56B"/>
                </a:gs>
                <a:gs pos="100000">
                  <a:srgbClr val="D99921"/>
                </a:gs>
              </a:gsLst>
              <a:lin ang="5400000" scaled="1"/>
            </a:gra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7" name="稻壳儿小白白(http://dwz.cn/Wu2UP)"/>
          <p:cNvSpPr>
            <a:spLocks noChangeShapeType="1"/>
          </p:cNvSpPr>
          <p:nvPr/>
        </p:nvSpPr>
        <p:spPr bwMode="auto">
          <a:xfrm flipV="1">
            <a:off x="6085919" y="1522083"/>
            <a:ext cx="0" cy="4021137"/>
          </a:xfrm>
          <a:prstGeom prst="line">
            <a:avLst/>
          </a:prstGeom>
          <a:noFill/>
          <a:ln w="12700">
            <a:gradFill>
              <a:gsLst>
                <a:gs pos="0">
                  <a:srgbClr val="FCE56B"/>
                </a:gs>
                <a:gs pos="100000">
                  <a:srgbClr val="D99921"/>
                </a:gs>
              </a:gsLst>
              <a:lin ang="5400000" scaled="1"/>
            </a:gra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8" name="稻壳儿小白白(http://dwz.cn/Wu2UP)"/>
          <p:cNvSpPr>
            <a:spLocks noChangeArrowheads="1"/>
          </p:cNvSpPr>
          <p:nvPr/>
        </p:nvSpPr>
        <p:spPr bwMode="auto">
          <a:xfrm>
            <a:off x="595748" y="989016"/>
            <a:ext cx="1505702" cy="914400"/>
          </a:xfrm>
          <a:prstGeom prst="ellipse">
            <a:avLst/>
          </a:prstGeom>
          <a:noFill/>
          <a:ln w="79375">
            <a:gradFill>
              <a:gsLst>
                <a:gs pos="0">
                  <a:srgbClr val="D99921"/>
                </a:gs>
                <a:gs pos="100000">
                  <a:srgbClr val="FCE56B"/>
                </a:gs>
              </a:gsLst>
              <a:lin ang="5400000" scaled="1"/>
            </a:gradFill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9" name="稻壳儿小白白(http://dwz.cn/Wu2UP)"/>
          <p:cNvSpPr>
            <a:spLocks noChangeArrowheads="1"/>
          </p:cNvSpPr>
          <p:nvPr/>
        </p:nvSpPr>
        <p:spPr bwMode="auto">
          <a:xfrm>
            <a:off x="10151287" y="713639"/>
            <a:ext cx="1238358" cy="914400"/>
          </a:xfrm>
          <a:prstGeom prst="ellipse">
            <a:avLst/>
          </a:prstGeom>
          <a:noFill/>
          <a:ln w="79375">
            <a:gradFill>
              <a:gsLst>
                <a:gs pos="0">
                  <a:srgbClr val="D99921"/>
                </a:gs>
                <a:gs pos="100000">
                  <a:srgbClr val="FCE56B"/>
                </a:gs>
              </a:gsLst>
              <a:lin ang="5400000" scaled="1"/>
            </a:gradFill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0" name="稻壳儿小白白(http://dwz.cn/Wu2UP)"/>
          <p:cNvSpPr>
            <a:spLocks noChangeArrowheads="1"/>
          </p:cNvSpPr>
          <p:nvPr/>
        </p:nvSpPr>
        <p:spPr bwMode="auto">
          <a:xfrm>
            <a:off x="463463" y="3704811"/>
            <a:ext cx="1324618" cy="914400"/>
          </a:xfrm>
          <a:prstGeom prst="ellipse">
            <a:avLst/>
          </a:prstGeom>
          <a:noFill/>
          <a:ln w="79375">
            <a:gradFill>
              <a:gsLst>
                <a:gs pos="0">
                  <a:srgbClr val="D99921"/>
                </a:gs>
                <a:gs pos="100000">
                  <a:srgbClr val="FCE56B"/>
                </a:gs>
              </a:gsLst>
              <a:lin ang="5400000" scaled="1"/>
            </a:gradFill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1" name="稻壳儿小白白(http://dwz.cn/Wu2UP)"/>
          <p:cNvSpPr>
            <a:spLocks noChangeArrowheads="1"/>
          </p:cNvSpPr>
          <p:nvPr/>
        </p:nvSpPr>
        <p:spPr bwMode="auto">
          <a:xfrm>
            <a:off x="10030511" y="3471086"/>
            <a:ext cx="2033607" cy="646699"/>
          </a:xfrm>
          <a:prstGeom prst="ellipse">
            <a:avLst/>
          </a:prstGeom>
          <a:noFill/>
          <a:ln w="79375">
            <a:gradFill>
              <a:gsLst>
                <a:gs pos="0">
                  <a:srgbClr val="D99921"/>
                </a:gs>
                <a:gs pos="100000">
                  <a:srgbClr val="FCE56B"/>
                </a:gs>
              </a:gsLst>
              <a:lin ang="5400000" scaled="1"/>
            </a:gradFill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 flipH="1">
            <a:off x="832881" y="1161584"/>
            <a:ext cx="29124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FCE56B"/>
                </a:solidFill>
              </a:rPr>
              <a:t>1.url: </a:t>
            </a:r>
          </a:p>
          <a:p>
            <a:endParaRPr lang="zh-CN" altLang="en-US" sz="3200" b="1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 flipH="1">
            <a:off x="1864317" y="1677494"/>
            <a:ext cx="3985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CE56B"/>
                </a:solidFill>
              </a:rPr>
              <a:t>要求为String类型的参数，（默认为当前页地址）发送请求的地址。</a:t>
            </a:r>
          </a:p>
        </p:txBody>
      </p:sp>
      <p:sp>
        <p:nvSpPr>
          <p:cNvPr id="17" name="文本框 16"/>
          <p:cNvSpPr txBox="1"/>
          <p:nvPr/>
        </p:nvSpPr>
        <p:spPr>
          <a:xfrm flipH="1">
            <a:off x="595748" y="3848854"/>
            <a:ext cx="17435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CE56B"/>
                </a:solidFill>
              </a:rPr>
              <a:t>3</a:t>
            </a:r>
            <a:r>
              <a:rPr lang="zh-CN" altLang="en-US" sz="2800" dirty="0">
                <a:solidFill>
                  <a:srgbClr val="FCE56B"/>
                </a:solidFill>
              </a:rPr>
              <a:t>.data: </a:t>
            </a:r>
          </a:p>
        </p:txBody>
      </p:sp>
      <p:sp>
        <p:nvSpPr>
          <p:cNvPr id="18" name="文本框 17"/>
          <p:cNvSpPr txBox="1"/>
          <p:nvPr/>
        </p:nvSpPr>
        <p:spPr>
          <a:xfrm flipH="1">
            <a:off x="1857967" y="4206873"/>
            <a:ext cx="3751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CE56B"/>
                </a:solidFill>
              </a:rPr>
              <a:t>要求为Object或String类型的参数，发送到服务器的数据。</a:t>
            </a:r>
          </a:p>
        </p:txBody>
      </p:sp>
      <p:sp>
        <p:nvSpPr>
          <p:cNvPr id="19" name="文本框 18"/>
          <p:cNvSpPr txBox="1"/>
          <p:nvPr/>
        </p:nvSpPr>
        <p:spPr>
          <a:xfrm flipH="1">
            <a:off x="9484092" y="895780"/>
            <a:ext cx="1743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rgbClr val="FCE56B"/>
                </a:solidFill>
              </a:rPr>
              <a:t>2.type:</a:t>
            </a:r>
            <a:endParaRPr lang="zh-CN" altLang="en-US" sz="2400" b="1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 flipH="1">
            <a:off x="6322185" y="1446216"/>
            <a:ext cx="55149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400" dirty="0">
              <a:solidFill>
                <a:srgbClr val="FCE56B"/>
              </a:solidFill>
            </a:endParaRPr>
          </a:p>
          <a:p>
            <a:r>
              <a:rPr lang="zh-CN" altLang="en-US" sz="2400" dirty="0">
                <a:solidFill>
                  <a:srgbClr val="FCE56B"/>
                </a:solidFill>
              </a:rPr>
              <a:t>要求为String类型的参数，请求方式（post或get）默认为get。注意其他http请求方法，例如put和delete也可以使用，但仅部分浏览器支持。</a:t>
            </a:r>
          </a:p>
        </p:txBody>
      </p:sp>
      <p:sp>
        <p:nvSpPr>
          <p:cNvPr id="21" name="文本框 20"/>
          <p:cNvSpPr txBox="1"/>
          <p:nvPr/>
        </p:nvSpPr>
        <p:spPr>
          <a:xfrm flipH="1">
            <a:off x="10093521" y="3560939"/>
            <a:ext cx="1743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>
                <a:solidFill>
                  <a:srgbClr val="FCE56B"/>
                </a:solidFill>
              </a:rPr>
              <a:t>4</a:t>
            </a:r>
            <a:r>
              <a:rPr lang="zh-CN" altLang="en-US" sz="2400" dirty="0">
                <a:solidFill>
                  <a:srgbClr val="FCE56B"/>
                </a:solidFill>
              </a:rPr>
              <a:t>.dataType:</a:t>
            </a:r>
            <a:endParaRPr lang="zh-CN" altLang="en-US" sz="2400" b="1" dirty="0">
              <a:gradFill>
                <a:gsLst>
                  <a:gs pos="0">
                    <a:srgbClr val="D99921"/>
                  </a:gs>
                  <a:gs pos="100000">
                    <a:srgbClr val="FCE56B"/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 flipH="1">
            <a:off x="6126720" y="3825709"/>
            <a:ext cx="60652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000" dirty="0">
              <a:solidFill>
                <a:srgbClr val="FCE56B"/>
              </a:solidFill>
            </a:endParaRPr>
          </a:p>
          <a:p>
            <a:r>
              <a:rPr lang="zh-CN" altLang="en-US" sz="2000" dirty="0">
                <a:solidFill>
                  <a:srgbClr val="FCE56B"/>
                </a:solidFill>
              </a:rPr>
              <a:t>responseText，并作为回调函数参数传递。可用的类型如下：</a:t>
            </a:r>
          </a:p>
          <a:p>
            <a:r>
              <a:rPr lang="zh-CN" altLang="en-US" sz="2000" dirty="0">
                <a:solidFill>
                  <a:srgbClr val="FCE56B"/>
                </a:solidFill>
              </a:rPr>
              <a:t>xml：返回XML文档，可用JQuery处理。</a:t>
            </a:r>
          </a:p>
          <a:p>
            <a:r>
              <a:rPr lang="zh-CN" altLang="en-US" sz="2000" dirty="0">
                <a:solidFill>
                  <a:srgbClr val="FCE56B"/>
                </a:solidFill>
              </a:rPr>
              <a:t>html：返回纯文本HTML信息；包含的script标签会在插入DOM时执行。</a:t>
            </a:r>
          </a:p>
          <a:p>
            <a:r>
              <a:rPr lang="zh-CN" altLang="en-US" sz="2000" dirty="0">
                <a:solidFill>
                  <a:srgbClr val="FCE56B"/>
                </a:solidFill>
              </a:rPr>
              <a:t>json：返回JSON数据。</a:t>
            </a:r>
          </a:p>
          <a:p>
            <a:r>
              <a:rPr lang="zh-CN" altLang="en-US" sz="2000" dirty="0">
                <a:solidFill>
                  <a:srgbClr val="FCE56B"/>
                </a:solidFill>
              </a:rPr>
              <a:t>jsonp：JSONP格式。</a:t>
            </a:r>
          </a:p>
          <a:p>
            <a:r>
              <a:rPr lang="zh-CN" altLang="en-US" sz="2000" dirty="0">
                <a:solidFill>
                  <a:srgbClr val="FCE56B"/>
                </a:solidFill>
              </a:rPr>
              <a:t>text：返回纯文本字符串。</a:t>
            </a:r>
          </a:p>
        </p:txBody>
      </p:sp>
    </p:spTree>
    <p:extLst>
      <p:ext uri="{BB962C8B-B14F-4D97-AF65-F5344CB8AC3E}">
        <p14:creationId xmlns:p14="http://schemas.microsoft.com/office/powerpoint/2010/main" val="38777192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图片 7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81" y="291159"/>
            <a:ext cx="575977" cy="569852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8031385" y="345253"/>
            <a:ext cx="3017418" cy="5923918"/>
            <a:chOff x="1566156" y="1316356"/>
            <a:chExt cx="2152200" cy="4225287"/>
          </a:xfrm>
        </p:grpSpPr>
        <p:pic>
          <p:nvPicPr>
            <p:cNvPr id="7" name="Picture 6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6156" y="1316356"/>
              <a:ext cx="2152200" cy="4225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矩形 7"/>
            <p:cNvSpPr/>
            <p:nvPr/>
          </p:nvSpPr>
          <p:spPr>
            <a:xfrm>
              <a:off x="1733797" y="1923803"/>
              <a:ext cx="1840676" cy="3028207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 flipH="1">
            <a:off x="4052830" y="328918"/>
            <a:ext cx="2523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关于打包</a:t>
            </a:r>
          </a:p>
        </p:txBody>
      </p:sp>
      <p:sp>
        <p:nvSpPr>
          <p:cNvPr id="10" name="文本框 9"/>
          <p:cNvSpPr txBox="1"/>
          <p:nvPr/>
        </p:nvSpPr>
        <p:spPr>
          <a:xfrm flipH="1">
            <a:off x="1991936" y="2036290"/>
            <a:ext cx="56308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CE56B"/>
                </a:solidFill>
              </a:rPr>
              <a:t>项目写完了，现在需要把应用上传到市场，问题出现—</a:t>
            </a:r>
            <a:r>
              <a:rPr lang="zh-CN" altLang="en-US" sz="2400" dirty="0">
                <a:solidFill>
                  <a:srgbClr val="FF0000"/>
                </a:solidFill>
              </a:rPr>
              <a:t>怎么把代码变成.apk</a:t>
            </a:r>
            <a:r>
              <a:rPr lang="zh-CN" altLang="en-US" sz="2400" dirty="0">
                <a:solidFill>
                  <a:srgbClr val="FCE56B"/>
                </a:solidFill>
              </a:rPr>
              <a:t>（Android的可安装文件）。</a:t>
            </a:r>
          </a:p>
        </p:txBody>
      </p:sp>
      <p:sp>
        <p:nvSpPr>
          <p:cNvPr id="12" name="文本框 11"/>
          <p:cNvSpPr txBox="1"/>
          <p:nvPr/>
        </p:nvSpPr>
        <p:spPr>
          <a:xfrm flipH="1">
            <a:off x="1814110" y="3856026"/>
            <a:ext cx="62505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CE56B"/>
                </a:solidFill>
              </a:rPr>
              <a:t>利用HBuilder自带的打包功能进行一键打包   可以使用它的公用证书</a:t>
            </a:r>
          </a:p>
        </p:txBody>
      </p:sp>
    </p:spTree>
    <p:extLst>
      <p:ext uri="{BB962C8B-B14F-4D97-AF65-F5344CB8AC3E}">
        <p14:creationId xmlns:p14="http://schemas.microsoft.com/office/powerpoint/2010/main" val="6735212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323" y="0"/>
            <a:ext cx="6699705" cy="2685143"/>
          </a:xfrm>
          <a:prstGeom prst="rect">
            <a:avLst/>
          </a:prstGeom>
        </p:spPr>
      </p:pic>
      <p:sp>
        <p:nvSpPr>
          <p:cNvPr id="22" name="TextBox 32"/>
          <p:cNvSpPr txBox="1">
            <a:spLocks noChangeArrowheads="1"/>
          </p:cNvSpPr>
          <p:nvPr/>
        </p:nvSpPr>
        <p:spPr bwMode="auto">
          <a:xfrm>
            <a:off x="4618672" y="880906"/>
            <a:ext cx="2954655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b="1" dirty="0">
                <a:gradFill>
                  <a:gsLst>
                    <a:gs pos="0">
                      <a:srgbClr val="D99921"/>
                    </a:gs>
                    <a:gs pos="100000">
                      <a:srgbClr val="FCE56B"/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手动打包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56343" y="3265714"/>
            <a:ext cx="361405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FCE56B"/>
                </a:solidFill>
              </a:rPr>
              <a:t>1. 创建签名文件</a:t>
            </a:r>
          </a:p>
          <a:p>
            <a:r>
              <a:rPr lang="zh-CN" altLang="en-US" sz="3200" dirty="0">
                <a:solidFill>
                  <a:srgbClr val="FCE56B"/>
                </a:solidFill>
              </a:rPr>
              <a:t>2. 填写好签名参数</a:t>
            </a:r>
          </a:p>
          <a:p>
            <a:r>
              <a:rPr lang="zh-CN" altLang="en-US" sz="3200" dirty="0">
                <a:solidFill>
                  <a:srgbClr val="FCE56B"/>
                </a:solidFill>
              </a:rPr>
              <a:t>3. 生成APK</a:t>
            </a:r>
          </a:p>
          <a:p>
            <a:endParaRPr lang="zh-CN" altLang="en-US" sz="3200" dirty="0">
              <a:solidFill>
                <a:srgbClr val="FCE56B"/>
              </a:solidFill>
            </a:endParaRPr>
          </a:p>
        </p:txBody>
      </p:sp>
      <p:pic>
        <p:nvPicPr>
          <p:cNvPr id="5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467" y="2812768"/>
            <a:ext cx="5389563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97562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369</Words>
  <Application>Microsoft Office PowerPoint</Application>
  <PresentationFormat>宽屏</PresentationFormat>
  <Paragraphs>48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LiuYuXin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</cp:lastModifiedBy>
  <cp:revision>37</cp:revision>
  <dcterms:created xsi:type="dcterms:W3CDTF">2016-08-24T04:16:41Z</dcterms:created>
  <dcterms:modified xsi:type="dcterms:W3CDTF">2019-06-03T09:32:15Z</dcterms:modified>
</cp:coreProperties>
</file>

<file path=docProps/thumbnail.jpeg>
</file>